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1" r:id="rId14"/>
    <p:sldId id="269" r:id="rId15"/>
    <p:sldId id="270" r:id="rId16"/>
    <p:sldId id="26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rvk.gov.ru/" TargetMode="External"/><Relationship Id="rId5" Type="http://schemas.openxmlformats.org/officeDocument/2006/relationships/hyperlink" Target="https://risk.rospotrebnadzor.ru/risk2/" TargetMode="Externa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408" y="167640"/>
            <a:ext cx="926592" cy="98755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29127" y="1484376"/>
            <a:ext cx="7241415" cy="34137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dirty="0">
                <a:latin typeface="Times New Roman"/>
              </a:rPr>
              <a:t>Управление Федеральной службы</a:t>
            </a:r>
          </a:p>
          <a:p>
            <a:pPr marL="0" marR="0" indent="0" algn="ctr">
              <a:lnSpc>
                <a:spcPct val="93000"/>
              </a:lnSpc>
            </a:pPr>
            <a:r>
              <a:rPr lang="ru" dirty="0">
                <a:latin typeface="Times New Roman"/>
              </a:rPr>
              <a:t>по надзору в сфере защиты прав потребителей и благополучия человека по </a:t>
            </a:r>
            <a:r>
              <a:rPr lang="ru" dirty="0" smtClean="0">
                <a:latin typeface="Times New Roman"/>
              </a:rPr>
              <a:t>Республике Алтай</a:t>
            </a:r>
            <a:endParaRPr lang="ru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1264" y="2743200"/>
            <a:ext cx="9838944" cy="315726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algn="ctr">
              <a:lnSpc>
                <a:spcPct val="94000"/>
              </a:lnSpc>
              <a:spcAft>
                <a:spcPts val="2100"/>
              </a:spcAft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категорировании объектов контроля и надзора.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планировании  контрольной (надзорной) деятельности на 2024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algn="ctr">
              <a:lnSpc>
                <a:spcPct val="94000"/>
              </a:lnSpc>
              <a:spcAft>
                <a:spcPts val="2100"/>
              </a:spcAft>
            </a:pPr>
            <a:r>
              <a:rPr lang="ru" sz="1800" dirty="0" smtClean="0">
                <a:latin typeface="Times New Roman"/>
              </a:rPr>
              <a:t>					Начальник </a:t>
            </a:r>
            <a:r>
              <a:rPr lang="ru" sz="1800" dirty="0">
                <a:latin typeface="Times New Roman"/>
              </a:rPr>
              <a:t>отдела организации </a:t>
            </a:r>
            <a:r>
              <a:rPr lang="ru" sz="1800" dirty="0" smtClean="0">
                <a:latin typeface="Times New Roman"/>
              </a:rPr>
              <a:t>деятельности и</a:t>
            </a:r>
            <a:br>
              <a:rPr lang="ru" sz="1800" dirty="0" smtClean="0">
                <a:latin typeface="Times New Roman"/>
              </a:rPr>
            </a:br>
            <a:r>
              <a:rPr lang="ru" sz="1800" dirty="0" smtClean="0">
                <a:latin typeface="Times New Roman"/>
              </a:rPr>
              <a:t>				          юридического обеспечения   Бугреева М.С.</a:t>
            </a:r>
            <a:endParaRPr lang="ru" sz="18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76800" y="6467856"/>
            <a:ext cx="1859280" cy="21945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r"/>
            <a:r>
              <a:rPr lang="ru" sz="1600" dirty="0">
                <a:latin typeface="Times New Roman"/>
              </a:rPr>
              <a:t>г. </a:t>
            </a:r>
            <a:r>
              <a:rPr lang="ru" sz="1600" dirty="0" smtClean="0">
                <a:latin typeface="Times New Roman"/>
              </a:rPr>
              <a:t>Горно-Алтайск, 2023</a:t>
            </a:r>
            <a:endParaRPr lang="ru" sz="1600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84" y="1600200"/>
            <a:ext cx="11567160" cy="310591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928" y="204216"/>
            <a:ext cx="765048" cy="8656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216" y="4739640"/>
            <a:ext cx="8412480" cy="177698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10056" y="396240"/>
            <a:ext cx="10098024" cy="103936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1869000" marR="0" indent="0">
              <a:spcAft>
                <a:spcPts val="1330"/>
              </a:spcAft>
            </a:pPr>
            <a:r>
              <a:rPr lang="ru" sz="2400">
                <a:latin typeface="Times New Roman"/>
              </a:rPr>
              <a:t>Информация о присвоенной категории риска</a:t>
            </a:r>
          </a:p>
          <a:p>
            <a:pPr marL="0" marR="0" indent="0" algn="ctr"/>
            <a:r>
              <a:rPr lang="ru" sz="1600">
                <a:latin typeface="Times New Roman"/>
              </a:rPr>
              <a:t>Роспотребнадзор присваивает категорию риска объектам контроля, только в рамках федерального государственного санитарно-эпидемиологического контроля (надзора)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01712" y="1953768"/>
            <a:ext cx="3678936" cy="2407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800" b="1">
                <a:solidFill>
                  <a:srgbClr val="FF0000"/>
                </a:solidFill>
                <a:latin typeface="Times New Roman"/>
                <a:hlinkClick r:id="rId5"/>
              </a:rPr>
              <a:t>https://risk.rospotrebnadzor.ru/risk2/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8976" y="2956560"/>
            <a:ext cx="1664208" cy="14325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900" b="1">
                <a:solidFill>
                  <a:srgbClr val="236BA0"/>
                </a:solidFill>
                <a:latin typeface="Arial"/>
              </a:rPr>
              <a:t>Организация деятельности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4320" y="3264408"/>
            <a:ext cx="1444752" cy="1097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4E4D4A"/>
                </a:solidFill>
                <a:latin typeface="Arial"/>
              </a:rPr>
              <a:t>Основные направления деятельности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16024" y="3221736"/>
            <a:ext cx="2261616" cy="1859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4E4D4A"/>
                </a:solidFill>
                <a:latin typeface="Arial"/>
              </a:rPr>
              <a:t>Роспотребнадзора Социально-гигиенический мониторинг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62984" y="3227832"/>
            <a:ext cx="1389888" cy="17983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4E4D4A"/>
                </a:solidFill>
                <a:latin typeface="Arial"/>
              </a:rPr>
              <a:t>Планы проведения плановых прове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4320" y="3462528"/>
            <a:ext cx="5135880" cy="11277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4E4D4A"/>
                </a:solidFill>
                <a:latin typeface="Arial"/>
              </a:rPr>
              <a:t>Статистика Реестры Информатизация Взаимодействие с общественными организациями Реализация Федерального закона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4320" y="3678936"/>
            <a:ext cx="3752088" cy="10668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4E4D4A"/>
                </a:solidFill>
                <a:latin typeface="Arial"/>
              </a:rPr>
              <a:t>Нормативные правовые акты Государственные задания Ведомственная целевая программа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74320" y="3877056"/>
            <a:ext cx="5181600" cy="11277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4E4D4A"/>
                </a:solidFill>
                <a:latin typeface="Arial"/>
              </a:rPr>
              <a:t>Перечень объектов федерального государственного санитарно-эпидемиологического надзора, отнесенных к категориям чрезвычайно вы&lt;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9560" y="4096512"/>
            <a:ext cx="5148072" cy="17678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1996000" marR="0" indent="-2032000">
              <a:lnSpc>
                <a:spcPct val="129000"/>
              </a:lnSpc>
            </a:pPr>
            <a:r>
              <a:rPr lang="ru" sz="550">
                <a:solidFill>
                  <a:srgbClr val="4E4D4A"/>
                </a:solidFill>
                <a:latin typeface="Arial"/>
              </a:rPr>
              <a:t>Перечни нормативных правовых актов (их отдельных положений), содержащих обязательные требования, оценка соблюдения которых о контроля (надзора), привлечения к административной ответственности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74320" y="4358640"/>
            <a:ext cx="3572256" cy="17678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4E4D4A"/>
                </a:solidFill>
                <a:latin typeface="Arial"/>
              </a:rPr>
              <a:t>Перечни объектов государственного контроля (надзора), которым присвоены категории риска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646920" y="3642360"/>
            <a:ext cx="1575816" cy="12801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301B37"/>
                </a:solidFill>
                <a:latin typeface="Arial"/>
              </a:rPr>
              <a:t>Объект контроля </a:t>
            </a:r>
            <a:r>
              <a:rPr lang="ru" sz="550">
                <a:solidFill>
                  <a:srgbClr val="655447"/>
                </a:solidFill>
                <a:latin typeface="Arial"/>
              </a:rPr>
              <a:t>пр</a:t>
            </a:r>
            <a:r>
              <a:rPr lang="ru" sz="550" u="sng">
                <a:solidFill>
                  <a:srgbClr val="655447"/>
                </a:solidFill>
                <a:latin typeface="Arial"/>
              </a:rPr>
              <a:t>оизводственный </a:t>
            </a:r>
            <a:r>
              <a:rPr lang="ru" sz="550" u="sng">
                <a:solidFill>
                  <a:srgbClr val="301B37"/>
                </a:solidFill>
                <a:latin typeface="Arial"/>
              </a:rPr>
              <a:t>объект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0009632" y="3803904"/>
            <a:ext cx="161544" cy="8534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450">
                <a:solidFill>
                  <a:srgbClr val="301B37"/>
                </a:solidFill>
                <a:latin typeface="Arial"/>
              </a:rPr>
              <a:t>ИНН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9970008" y="3953256"/>
            <a:ext cx="234696" cy="8534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450">
                <a:solidFill>
                  <a:srgbClr val="301B37"/>
                </a:solidFill>
                <a:latin typeface="Arial"/>
              </a:rPr>
              <a:t>ОГРН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936992" y="4117848"/>
            <a:ext cx="2267712" cy="13106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r">
              <a:lnSpc>
                <a:spcPct val="107000"/>
              </a:lnSpc>
            </a:pPr>
            <a:r>
              <a:rPr lang="ru" sz="450">
                <a:solidFill>
                  <a:srgbClr val="433249"/>
                </a:solidFill>
                <a:latin typeface="Arial"/>
              </a:rPr>
              <a:t>Наименование ЮЛ, ФИО индивидуального предпринимателя (частичное) </a:t>
            </a:r>
            <a:r>
              <a:rPr lang="ru" sz="450">
                <a:solidFill>
                  <a:srgbClr val="88705B"/>
                </a:solidFill>
                <a:latin typeface="Arial"/>
              </a:rPr>
              <a:t>(3 </a:t>
            </a:r>
            <a:r>
              <a:rPr lang="ru" sz="450">
                <a:solidFill>
                  <a:srgbClr val="7F7F7F"/>
                </a:solidFill>
                <a:latin typeface="Arial"/>
              </a:rPr>
              <a:t>и </a:t>
            </a:r>
            <a:r>
              <a:rPr lang="ru" sz="450">
                <a:solidFill>
                  <a:srgbClr val="433249"/>
                </a:solidFill>
                <a:latin typeface="Arial"/>
              </a:rPr>
              <a:t>более символов)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0229088" y="3791712"/>
            <a:ext cx="1277112" cy="36271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spcAft>
                <a:spcPts val="210"/>
              </a:spcAft>
            </a:pPr>
            <a:r>
              <a:rPr lang="ru" sz="550">
                <a:solidFill>
                  <a:srgbClr val="433249"/>
                </a:solidFill>
                <a:latin typeface="Arial"/>
              </a:rPr>
              <a:t>Производственный объект</a:t>
            </a:r>
          </a:p>
          <a:p>
            <a:pPr marL="0" marR="0" indent="0">
              <a:spcAft>
                <a:spcPts val="210"/>
              </a:spcAft>
            </a:pPr>
            <a:r>
              <a:rPr lang="ru" sz="550">
                <a:solidFill>
                  <a:srgbClr val="433249"/>
                </a:solidFill>
                <a:latin typeface="Arial"/>
              </a:rPr>
              <a:t>Деятельность контролируемого лица</a:t>
            </a:r>
          </a:p>
          <a:p>
            <a:pPr marL="0" marR="0" indent="0"/>
            <a:r>
              <a:rPr lang="ru" sz="550">
                <a:solidFill>
                  <a:srgbClr val="433249"/>
                </a:solidFill>
                <a:latin typeface="Arial"/>
              </a:rPr>
              <a:t>Продукция (товары)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0274808" y="4395216"/>
            <a:ext cx="353568" cy="883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7F7F7F"/>
                </a:solidFill>
                <a:latin typeface="Arial"/>
              </a:rPr>
              <a:t>Показать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529072" y="3029712"/>
            <a:ext cx="4565904" cy="12801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800">
                <a:latin typeface="Arial"/>
              </a:rPr>
              <a:t>Перечни объектов государственного контроля (надзора), которым присвоены категории риска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526024" y="3215640"/>
            <a:ext cx="5132832" cy="17983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ct val="121000"/>
              </a:lnSpc>
            </a:pPr>
            <a:r>
              <a:rPr lang="ru" sz="450">
                <a:solidFill>
                  <a:srgbClr val="301B37"/>
                </a:solidFill>
                <a:latin typeface="Arial"/>
              </a:rPr>
              <a:t>Информация об объектах контроля, предусмотренная пунктами 29 и 30 Положения о федеральном государственном санитарно-эпидемиологическом контроле (надзоре), утвержденного постановлением Правительства Российской Федерации от 30.06.2021 № 1100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529072" y="3453384"/>
            <a:ext cx="749808" cy="10668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550">
                <a:solidFill>
                  <a:srgbClr val="15011E"/>
                </a:solidFill>
                <a:latin typeface="Arial"/>
              </a:rPr>
              <a:t>Поиск по перечням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824472" y="2587752"/>
            <a:ext cx="1033272" cy="1097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450">
                <a:solidFill>
                  <a:srgbClr val="88705B"/>
                </a:solidFill>
                <a:latin typeface="Arial"/>
              </a:rPr>
              <a:t>Ф </a:t>
            </a:r>
            <a:r>
              <a:rPr lang="ru" sz="450">
                <a:latin typeface="Arial"/>
              </a:rPr>
              <a:t>Категории риска </a:t>
            </a:r>
            <a:r>
              <a:rPr lang="ru" sz="450">
                <a:solidFill>
                  <a:srgbClr val="2E2E2E"/>
                </a:solidFill>
                <a:latin typeface="Arial"/>
              </a:rPr>
              <a:t>деятельного X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946136" y="2587752"/>
            <a:ext cx="1033272" cy="1097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450">
                <a:solidFill>
                  <a:srgbClr val="88705B"/>
                </a:solidFill>
                <a:latin typeface="Arial"/>
              </a:rPr>
              <a:t>Ф </a:t>
            </a:r>
            <a:r>
              <a:rPr lang="ru" sz="450">
                <a:latin typeface="Arial"/>
              </a:rPr>
              <a:t>Понос Перечни </a:t>
            </a:r>
            <a:r>
              <a:rPr lang="ru" sz="450">
                <a:solidFill>
                  <a:srgbClr val="433249"/>
                </a:solidFill>
                <a:latin typeface="Arial"/>
              </a:rPr>
              <a:t>объектов гос </a:t>
            </a:r>
            <a:r>
              <a:rPr lang="ru" sz="450">
                <a:solidFill>
                  <a:srgbClr val="2E2E2E"/>
                </a:solidFill>
                <a:latin typeface="Arial"/>
              </a:rPr>
              <a:t>X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620256" y="2791968"/>
            <a:ext cx="1426464" cy="11887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450">
                <a:solidFill>
                  <a:srgbClr val="636267"/>
                </a:solidFill>
                <a:latin typeface="Arial"/>
              </a:rPr>
              <a:t>О </a:t>
            </a:r>
            <a:r>
              <a:rPr lang="en-US" sz="450">
                <a:solidFill>
                  <a:srgbClr val="636267"/>
                </a:solidFill>
                <a:latin typeface="Arial"/>
              </a:rPr>
              <a:t>fl </a:t>
            </a:r>
            <a:r>
              <a:rPr lang="en-US" sz="450">
                <a:solidFill>
                  <a:srgbClr val="636267"/>
                </a:solidFill>
                <a:latin typeface="Arial"/>
                <a:hlinkClick r:id="rId5"/>
              </a:rPr>
              <a:t>https://risk.rospotrebnadzor.ru/risk2/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486400" y="2554224"/>
            <a:ext cx="950976" cy="35356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228600">
              <a:spcAft>
                <a:spcPts val="560"/>
              </a:spcAft>
            </a:pPr>
            <a:r>
              <a:rPr lang="ru" sz="450">
                <a:solidFill>
                  <a:srgbClr val="937A22"/>
                </a:solidFill>
                <a:latin typeface="Arial"/>
              </a:rPr>
              <a:t>Ф </a:t>
            </a:r>
            <a:r>
              <a:rPr lang="ru" sz="450">
                <a:solidFill>
                  <a:srgbClr val="301B37"/>
                </a:solidFill>
                <a:latin typeface="Arial"/>
              </a:rPr>
              <a:t>Перечень КНМ плана</a:t>
            </a:r>
          </a:p>
          <a:p>
            <a:pPr marL="0" marR="0" indent="0"/>
            <a:r>
              <a:rPr lang="ru" sz="900">
                <a:solidFill>
                  <a:srgbClr val="7F7F7F"/>
                </a:solidFill>
                <a:latin typeface="Times New Roman"/>
              </a:rPr>
              <a:t>е </a:t>
            </a:r>
            <a:r>
              <a:rPr lang="ru" sz="900">
                <a:solidFill>
                  <a:srgbClr val="636267"/>
                </a:solidFill>
                <a:latin typeface="Times New Roman"/>
              </a:rPr>
              <a:t>С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04800" y="2514600"/>
            <a:ext cx="902208" cy="112776"/>
          </a:xfrm>
          <a:prstGeom prst="rect">
            <a:avLst/>
          </a:prstGeom>
          <a:solidFill>
            <a:srgbClr val="366092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650">
                <a:solidFill>
                  <a:srgbClr val="FFFFFF"/>
                </a:solidFill>
                <a:latin typeface="Arial"/>
              </a:rPr>
              <a:t>РОСПОТРЕБНАДЗОР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703832" y="1856232"/>
            <a:ext cx="3471672" cy="286512"/>
          </a:xfrm>
          <a:prstGeom prst="rect">
            <a:avLst/>
          </a:prstGeom>
          <a:solidFill>
            <a:srgbClr val="366092"/>
          </a:solidFill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141000"/>
              </a:lnSpc>
            </a:pPr>
            <a:r>
              <a:rPr lang="ru" sz="800">
                <a:solidFill>
                  <a:srgbClr val="DBE3E3"/>
                </a:solidFill>
                <a:latin typeface="Verdana"/>
              </a:rPr>
              <a:t>ФЕДЕРАЛЬНАЯ СЛУЖБА ПО НАДЗОРУ В СФЕРЕ ЗАЩИТЫ ПРАВ ПОТРЕБИТЕЛЕЙ И БЛАГОПОЛУЧИЯ ЧЕЛОВЕКА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721352" y="2514600"/>
            <a:ext cx="725424" cy="112776"/>
          </a:xfrm>
          <a:prstGeom prst="rect">
            <a:avLst/>
          </a:prstGeom>
          <a:solidFill>
            <a:srgbClr val="366092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650">
                <a:solidFill>
                  <a:srgbClr val="DBE3E3"/>
                </a:solidFill>
                <a:latin typeface="Arial"/>
              </a:rPr>
              <a:t>ГОСУДАРСТВЕН I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524000" y="2514600"/>
            <a:ext cx="731520" cy="112776"/>
          </a:xfrm>
          <a:prstGeom prst="rect">
            <a:avLst/>
          </a:prstGeom>
          <a:solidFill>
            <a:srgbClr val="366092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650">
                <a:solidFill>
                  <a:srgbClr val="FFFFFF"/>
                </a:solidFill>
                <a:latin typeface="Arial"/>
              </a:rPr>
              <a:t>ДЕЯТЕЛЬНОСТЬ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569464" y="2514600"/>
            <a:ext cx="566928" cy="112776"/>
          </a:xfrm>
          <a:prstGeom prst="rect">
            <a:avLst/>
          </a:prstGeom>
          <a:solidFill>
            <a:srgbClr val="366092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650">
                <a:solidFill>
                  <a:srgbClr val="DBE3E3"/>
                </a:solidFill>
                <a:latin typeface="Arial"/>
              </a:rPr>
              <a:t>ДОКУМЕНТЫ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459480" y="2514600"/>
            <a:ext cx="941832" cy="112776"/>
          </a:xfrm>
          <a:prstGeom prst="rect">
            <a:avLst/>
          </a:prstGeom>
          <a:solidFill>
            <a:srgbClr val="366092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650">
                <a:solidFill>
                  <a:srgbClr val="FFFFFF"/>
                </a:solidFill>
                <a:latin typeface="Arial"/>
              </a:rPr>
              <a:t>КОНТРОЛЬ И НАДЗОР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654040" y="1965960"/>
            <a:ext cx="1170432" cy="149352"/>
          </a:xfrm>
          <a:prstGeom prst="rect">
            <a:avLst/>
          </a:prstGeom>
          <a:solidFill>
            <a:srgbClr val="366092"/>
          </a:solidFill>
        </p:spPr>
        <p:txBody>
          <a:bodyPr wrap="none" lIns="0" tIns="0" rIns="0" bIns="0">
            <a:noAutofit/>
          </a:bodyPr>
          <a:lstStyle/>
          <a:p>
            <a:pPr marL="0" marR="0" indent="0" defTabSz="1014984">
              <a:tabLst>
                <a:tab pos="1014984" algn="l"/>
              </a:tabLst>
            </a:pPr>
            <a:r>
              <a:rPr lang="ru" sz="800">
                <a:solidFill>
                  <a:srgbClr val="FFFFFF"/>
                </a:solidFill>
                <a:latin typeface="Arial"/>
              </a:rPr>
              <a:t>Поиск	</a:t>
            </a:r>
            <a:r>
              <a:rPr lang="en-US" sz="1000">
                <a:solidFill>
                  <a:srgbClr val="FFFFFF"/>
                </a:solidFill>
                <a:latin typeface="Times New Roman"/>
              </a:rPr>
              <a:t>Q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9116568" y="5352288"/>
            <a:ext cx="1911096" cy="2407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r"/>
            <a:r>
              <a:rPr lang="en-US" sz="1800" b="1">
                <a:solidFill>
                  <a:srgbClr val="FF0000"/>
                </a:solidFill>
                <a:latin typeface="Times New Roman"/>
                <a:hlinkClick r:id="rId6"/>
              </a:rPr>
              <a:t>https://ervk.gov.ru/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432" y="2191512"/>
            <a:ext cx="2731008" cy="54559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928" y="204216"/>
            <a:ext cx="774192" cy="8656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8176" y="1719072"/>
            <a:ext cx="490728" cy="5425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9624" y="3602736"/>
            <a:ext cx="621792" cy="5486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9128" y="3587496"/>
            <a:ext cx="1615440" cy="54254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53896" y="344424"/>
            <a:ext cx="8513064" cy="71932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96000"/>
              </a:lnSpc>
            </a:pPr>
            <a:r>
              <a:rPr lang="ru" sz="2700">
                <a:latin typeface="Times New Roman"/>
              </a:rPr>
              <a:t>Порядок обжалования принятого решения об отнесении к категории риска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1432560"/>
            <a:ext cx="4654296" cy="252679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>
                <a:solidFill>
                  <a:srgbClr val="1F4E79"/>
                </a:solidFill>
                <a:latin typeface="Times New Roman"/>
              </a:rPr>
              <a:t>Контролируемые лица, являющиеся заявителями, вправе подать в Роспотребнадзор на бумажном носителе или в форме электронного документа заявление об изменении присвоенной ранее их деятельности и (или) используемым ими производственным объектам категории риска.</a:t>
            </a:r>
          </a:p>
          <a:p>
            <a:pPr marL="0" marR="0" indent="0" algn="ctr"/>
            <a:r>
              <a:rPr lang="ru" sz="1400">
                <a:solidFill>
                  <a:srgbClr val="FF0000"/>
                </a:solidFill>
                <a:latin typeface="Times New Roman"/>
              </a:rPr>
              <a:t>п.33 Положения о федеральном государственном санитарноэпидемиологическом контроле (надзоре), утв.</a:t>
            </a:r>
          </a:p>
          <a:p>
            <a:pPr marL="0" marR="0" indent="0" algn="ctr"/>
            <a:r>
              <a:rPr lang="ru" sz="1400">
                <a:solidFill>
                  <a:srgbClr val="FF0000"/>
                </a:solidFill>
                <a:latin typeface="Times New Roman"/>
              </a:rPr>
              <a:t>Постановлением Правительства 1100 от 30.06.2021г.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87568" y="1755648"/>
            <a:ext cx="1082040" cy="49987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>
                <a:solidFill>
                  <a:srgbClr val="1F4E79"/>
                </a:solidFill>
                <a:latin typeface="Times New Roman"/>
              </a:rPr>
              <a:t>15 рабочих дней </a:t>
            </a:r>
            <a:r>
              <a:rPr lang="ru" sz="1800">
                <a:solidFill>
                  <a:srgbClr val="FFFFFF"/>
                </a:solidFill>
                <a:latin typeface="Times New Roman"/>
              </a:rPr>
              <a:t>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91272" y="2081784"/>
            <a:ext cx="3611880" cy="80772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>
                <a:solidFill>
                  <a:srgbClr val="1F4E79"/>
                </a:solidFill>
                <a:latin typeface="Times New Roman"/>
              </a:rPr>
              <a:t>^ удовлетворение заявления и изменение категории риска;</a:t>
            </a:r>
          </a:p>
          <a:p>
            <a:pPr marL="0" marR="0" indent="0"/>
            <a:r>
              <a:rPr lang="ru" sz="1800">
                <a:solidFill>
                  <a:srgbClr val="1F4E79"/>
                </a:solidFill>
                <a:latin typeface="Times New Roman"/>
              </a:rPr>
              <a:t>^ отказ в удовлетворении заявления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71744" y="3374136"/>
            <a:ext cx="1804416" cy="1014984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 dirty="0">
                <a:solidFill>
                  <a:srgbClr val="FFFFFF"/>
                </a:solidFill>
                <a:latin typeface="Times New Roman"/>
              </a:rPr>
              <a:t>Управление Роспотребнадзора по </a:t>
            </a:r>
            <a:r>
              <a:rPr lang="ru" sz="1800" dirty="0" smtClean="0">
                <a:solidFill>
                  <a:srgbClr val="FFFFFF"/>
                </a:solidFill>
                <a:latin typeface="Times New Roman"/>
              </a:rPr>
              <a:t>Республике Алтай </a:t>
            </a:r>
            <a:endParaRPr lang="ru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16112" y="3645408"/>
            <a:ext cx="1804416" cy="515112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>
                <a:solidFill>
                  <a:srgbClr val="FFFFFF"/>
                </a:solidFill>
                <a:latin typeface="Times New Roman"/>
              </a:rPr>
              <a:t>ЦА</a:t>
            </a:r>
          </a:p>
          <a:p>
            <a:pPr marL="0" marR="0" indent="0" algn="ctr">
              <a:lnSpc>
                <a:spcPct val="89000"/>
              </a:lnSpc>
            </a:pPr>
            <a:r>
              <a:rPr lang="ru" sz="1800">
                <a:solidFill>
                  <a:srgbClr val="FFFFFF"/>
                </a:solidFill>
                <a:latin typeface="Times New Roman"/>
              </a:rPr>
              <a:t>Роспотребнадзора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08432" y="4748784"/>
            <a:ext cx="11338560" cy="79248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>
                <a:latin typeface="Times New Roman"/>
              </a:rPr>
              <a:t>К заявлению прилагаются документы о соответствии деятельности контролируемых лиц и (или) используемых ими производственных объектов критериям отнесения объектов контроля к определенной категории риска, на присвоение которых претендует заявитель.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69976" y="5961888"/>
            <a:ext cx="11012424" cy="518160"/>
          </a:xfrm>
          <a:prstGeom prst="rect">
            <a:avLst/>
          </a:prstGeom>
          <a:solidFill>
            <a:srgbClr val="1F4E78"/>
          </a:solidFill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>
                <a:solidFill>
                  <a:srgbClr val="FFFFFF"/>
                </a:solidFill>
                <a:latin typeface="Times New Roman"/>
              </a:rPr>
              <a:t>Решение об отнесении объекта контроля к категории риска может быть обжаловано в административном и (или) судебном порядке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70" y="201187"/>
            <a:ext cx="774259" cy="86570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02589" y="327804"/>
            <a:ext cx="10256807" cy="1061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Распределение производственных объектов в реестре хозяйствующих субъектов по категориям риска</a:t>
            </a:r>
            <a:endParaRPr lang="ru-RU" sz="28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304" y="1656271"/>
            <a:ext cx="6747051" cy="476178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00" y="1578634"/>
            <a:ext cx="4560203" cy="449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47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302" y="235693"/>
            <a:ext cx="780356" cy="86570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566" y="202161"/>
            <a:ext cx="9992210" cy="93276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54447" y="1578154"/>
            <a:ext cx="93711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В </a:t>
            </a:r>
            <a:r>
              <a:rPr lang="en-US" sz="2400" dirty="0" err="1" smtClean="0"/>
              <a:t>соответствии</a:t>
            </a:r>
            <a:r>
              <a:rPr lang="en-US" sz="2400" dirty="0" smtClean="0"/>
              <a:t> с </a:t>
            </a:r>
            <a:r>
              <a:rPr lang="en-US" sz="2400" dirty="0" err="1" smtClean="0"/>
              <a:t>требованиями</a:t>
            </a:r>
            <a:r>
              <a:rPr lang="en-US" sz="2400" dirty="0" smtClean="0"/>
              <a:t> </a:t>
            </a:r>
            <a:r>
              <a:rPr lang="en-US" sz="2400" dirty="0" err="1" smtClean="0"/>
              <a:t>Постановления</a:t>
            </a:r>
            <a:r>
              <a:rPr lang="en-US" sz="2400" dirty="0" smtClean="0"/>
              <a:t>  </a:t>
            </a:r>
            <a:r>
              <a:rPr lang="en-US" sz="2400" dirty="0" err="1" smtClean="0"/>
              <a:t>Правительства</a:t>
            </a:r>
            <a:r>
              <a:rPr lang="en-US" sz="2400" dirty="0" smtClean="0"/>
              <a:t> РФ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№ 336 </a:t>
            </a:r>
            <a:r>
              <a:rPr lang="ru-RU" sz="2400" dirty="0"/>
              <a:t>в рамках федерального государственного санитарно-эпидемиологического контроля (надзора</a:t>
            </a:r>
            <a:r>
              <a:rPr lang="ru-RU" sz="2400" dirty="0" smtClean="0"/>
              <a:t>) </a:t>
            </a:r>
            <a:r>
              <a:rPr lang="en-US" sz="2400" dirty="0" smtClean="0"/>
              <a:t>д</a:t>
            </a:r>
            <a:r>
              <a:rPr lang="ru-RU" sz="2400" dirty="0" smtClean="0"/>
              <a:t>опускается </a:t>
            </a:r>
            <a:r>
              <a:rPr lang="ru-RU" sz="2400" dirty="0"/>
              <a:t>проведение </a:t>
            </a:r>
            <a:r>
              <a:rPr lang="ru-RU" sz="2400" dirty="0" smtClean="0"/>
              <a:t>плановых </a:t>
            </a:r>
            <a:r>
              <a:rPr lang="ru-RU" sz="2400" dirty="0"/>
              <a:t>контрольных (надзорных) </a:t>
            </a:r>
            <a:r>
              <a:rPr lang="ru-RU" sz="2400" dirty="0" smtClean="0"/>
              <a:t>мероприятий</a:t>
            </a:r>
            <a:r>
              <a:rPr lang="en-US" sz="2400" dirty="0" smtClean="0"/>
              <a:t>  </a:t>
            </a:r>
            <a:r>
              <a:rPr lang="ru-RU" sz="2400" dirty="0" smtClean="0"/>
              <a:t>в </a:t>
            </a:r>
            <a:r>
              <a:rPr lang="ru-RU" sz="2400" dirty="0"/>
              <a:t>отношении следующих объектов контроля, отнесенных к категории чрезвычайно высокого риска: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дошкольное и начальное общее образование;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основное общее и среднее (полное) общее образование;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деятельность по организации отдыха детей и их оздоровления;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деятельность детских лагерей на время каникул;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деятельность по организации общественного питания детей;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родильные дома, перинатальные центры;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социальные услуги с обеспечением проживания;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деятельность по водоподготовке и водоснабжению</a:t>
            </a:r>
            <a:r>
              <a:rPr lang="ru-RU" sz="2400" dirty="0" smtClean="0"/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91019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33" y="215660"/>
            <a:ext cx="780356" cy="86570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80227" y="215660"/>
            <a:ext cx="9963509" cy="854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План</a:t>
            </a:r>
            <a:r>
              <a:rPr lang="en-US" sz="3200" dirty="0" smtClean="0"/>
              <a:t> КНД </a:t>
            </a:r>
            <a:r>
              <a:rPr lang="en-US" sz="3200" dirty="0" err="1" smtClean="0"/>
              <a:t>на</a:t>
            </a:r>
            <a:r>
              <a:rPr lang="en-US" sz="3200" dirty="0" smtClean="0"/>
              <a:t> 2024 </a:t>
            </a:r>
            <a:r>
              <a:rPr lang="en-US" sz="3200" dirty="0" err="1" smtClean="0"/>
              <a:t>год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05774" y="1604513"/>
            <a:ext cx="10437962" cy="4525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Предварительно согласовано включение в план 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85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КНД 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(600 объектов),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том числе: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летние оздоровительные учреждения 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- 21 КНМ (23 объекта) 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водоснабжение </a:t>
            </a:r>
            <a:r>
              <a:rPr lang="ru-RU" sz="2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КНМ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(274 объекта) 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Медицинские организации –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(118 объектов)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Детские сады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(не государственные) –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(18 объектов)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питания детей в организованных коллективах –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148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объект)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Общественное питание –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объекта)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Производство пищевых продуктов и напитков – 4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 объекта) 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Иные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сббж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4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 объекта) 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 –интернаты, дом-ребенка – 2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 объекта) </a:t>
            </a: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Полигон - 1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объектов) </a:t>
            </a:r>
          </a:p>
        </p:txBody>
      </p:sp>
    </p:spTree>
    <p:extLst>
      <p:ext uri="{BB962C8B-B14F-4D97-AF65-F5344CB8AC3E}">
        <p14:creationId xmlns:p14="http://schemas.microsoft.com/office/powerpoint/2010/main" val="158214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70" y="201187"/>
            <a:ext cx="774259" cy="86570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027" y="612475"/>
            <a:ext cx="10308566" cy="566803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39018" y="201187"/>
            <a:ext cx="8988724" cy="865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Структура плана КНМ на 2024 год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567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536" y="274320"/>
            <a:ext cx="1645920" cy="178308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06752" y="3026664"/>
            <a:ext cx="7641336" cy="70408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ru" sz="6000">
                <a:latin typeface="Times New Roman"/>
              </a:rPr>
              <a:t>Благодарю за внимание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96" y="265176"/>
            <a:ext cx="768096" cy="8656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05712" y="426720"/>
            <a:ext cx="9991344" cy="81381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94000"/>
              </a:lnSpc>
            </a:pPr>
            <a:r>
              <a:rPr lang="ru" sz="3100">
                <a:latin typeface="Times New Roman"/>
              </a:rPr>
              <a:t>Основные нормативные документы, регламентирующие контрольную (надзорную) деятельность Роспотребнадзора: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54480" y="2374392"/>
            <a:ext cx="8662416" cy="270967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582744" marR="0" indent="-609600" defTabSz="1171008">
              <a:lnSpc>
                <a:spcPct val="84000"/>
              </a:lnSpc>
              <a:spcAft>
                <a:spcPts val="630"/>
              </a:spcAft>
              <a:tabLst>
                <a:tab pos="1171008" algn="l"/>
              </a:tabLst>
            </a:pPr>
            <a:r>
              <a:rPr lang="ru" sz="2000" dirty="0">
                <a:solidFill>
                  <a:srgbClr val="1F4E79"/>
                </a:solidFill>
                <a:latin typeface="Times New Roman"/>
              </a:rPr>
              <a:t>1.	Федеральный закон от 31.07.2020 </a:t>
            </a:r>
            <a:r>
              <a:rPr lang="en-US" sz="2000" dirty="0">
                <a:solidFill>
                  <a:srgbClr val="1F4E79"/>
                </a:solidFill>
                <a:latin typeface="Times New Roman"/>
              </a:rPr>
              <a:t>N </a:t>
            </a:r>
            <a:r>
              <a:rPr lang="ru" sz="2000" dirty="0">
                <a:solidFill>
                  <a:srgbClr val="1F4E79"/>
                </a:solidFill>
                <a:latin typeface="Times New Roman"/>
              </a:rPr>
              <a:t>248-ФЗ "О государственном контроле (надзоре) и муниципальном контроле в Российской Федерации";</a:t>
            </a:r>
          </a:p>
          <a:p>
            <a:pPr marL="582744" marR="0" indent="-609600" defTabSz="1171008">
              <a:lnSpc>
                <a:spcPct val="84000"/>
              </a:lnSpc>
              <a:spcAft>
                <a:spcPts val="630"/>
              </a:spcAft>
              <a:tabLst>
                <a:tab pos="1171008" algn="l"/>
              </a:tabLst>
            </a:pPr>
            <a:r>
              <a:rPr lang="ru" sz="2000" dirty="0">
                <a:solidFill>
                  <a:srgbClr val="1F4E79"/>
                </a:solidFill>
                <a:latin typeface="Times New Roman"/>
              </a:rPr>
              <a:t>2.	Постановление Правительства РФ от 30.06.2021 </a:t>
            </a:r>
            <a:r>
              <a:rPr lang="en-US" sz="2000" dirty="0">
                <a:solidFill>
                  <a:srgbClr val="1F4E79"/>
                </a:solidFill>
                <a:latin typeface="Times New Roman"/>
              </a:rPr>
              <a:t>N </a:t>
            </a:r>
            <a:r>
              <a:rPr lang="ru" sz="2000" dirty="0">
                <a:solidFill>
                  <a:srgbClr val="1F4E79"/>
                </a:solidFill>
                <a:latin typeface="Times New Roman"/>
              </a:rPr>
              <a:t>1100 "О федеральном государственном санитарно-эпидемиологическом контроле (надзоре)" (вместе с "Положением о федеральном государственном санитарноэпидемиологическом контроле (надзоре)";</a:t>
            </a:r>
          </a:p>
          <a:p>
            <a:pPr marL="582744" marR="0" indent="-609600" defTabSz="1171008">
              <a:lnSpc>
                <a:spcPct val="84000"/>
              </a:lnSpc>
              <a:tabLst>
                <a:tab pos="1171008" algn="l"/>
              </a:tabLst>
            </a:pPr>
            <a:r>
              <a:rPr lang="ru" sz="2000" dirty="0">
                <a:solidFill>
                  <a:srgbClr val="1F4E79"/>
                </a:solidFill>
                <a:latin typeface="Times New Roman"/>
              </a:rPr>
              <a:t>3.	Постановление Правительства РФ от 10.03.2022 </a:t>
            </a:r>
            <a:r>
              <a:rPr lang="en-US" sz="2000" dirty="0">
                <a:solidFill>
                  <a:srgbClr val="1F4E79"/>
                </a:solidFill>
                <a:latin typeface="Times New Roman"/>
              </a:rPr>
              <a:t>N </a:t>
            </a:r>
            <a:r>
              <a:rPr lang="ru" sz="2000" dirty="0">
                <a:solidFill>
                  <a:srgbClr val="1F4E79"/>
                </a:solidFill>
                <a:latin typeface="Times New Roman"/>
              </a:rPr>
              <a:t>336 (ред. изменения, внесенные Постановлением Правительства РФ от 01.10.2022 </a:t>
            </a:r>
            <a:r>
              <a:rPr lang="en-US" sz="2000" dirty="0">
                <a:solidFill>
                  <a:srgbClr val="1F4E79"/>
                </a:solidFill>
                <a:latin typeface="Times New Roman"/>
              </a:rPr>
              <a:t>N </a:t>
            </a:r>
            <a:r>
              <a:rPr lang="ru" sz="2000" dirty="0">
                <a:solidFill>
                  <a:srgbClr val="1F4E79"/>
                </a:solidFill>
                <a:latin typeface="Times New Roman"/>
              </a:rPr>
              <a:t>1743) "Об особенностях организации и осуществления государственного контроля (надзора), муниципального контроля».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4" y="332232"/>
            <a:ext cx="11914632" cy="652576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8" y="94488"/>
            <a:ext cx="774192" cy="8656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67712" y="451104"/>
            <a:ext cx="7927848" cy="30480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ru" sz="2400">
                <a:latin typeface="Times New Roman"/>
              </a:rPr>
              <a:t>Примеры значений </a:t>
            </a:r>
            <a:r>
              <a:rPr lang="en-US" sz="2400">
                <a:latin typeface="Times New Roman"/>
              </a:rPr>
              <a:t>U </a:t>
            </a:r>
            <a:r>
              <a:rPr lang="ru" sz="2400">
                <a:latin typeface="Times New Roman"/>
              </a:rPr>
              <a:t>и </a:t>
            </a:r>
            <a:r>
              <a:rPr lang="en-US" sz="2400">
                <a:latin typeface="Times New Roman"/>
              </a:rPr>
              <a:t>p </a:t>
            </a:r>
            <a:r>
              <a:rPr lang="ru" sz="2400">
                <a:latin typeface="Times New Roman"/>
              </a:rPr>
              <a:t>для различных видов деятельности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9408" y="1152144"/>
          <a:ext cx="9576816" cy="5212080"/>
        </p:xfrm>
        <a:graphic>
          <a:graphicData uri="http://schemas.openxmlformats.org/drawingml/2006/table">
            <a:tbl>
              <a:tblPr/>
              <a:tblGrid>
                <a:gridCol w="3194304"/>
                <a:gridCol w="3185160"/>
                <a:gridCol w="3197352"/>
              </a:tblGrid>
              <a:tr h="6370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350"/>
                        </a:spcBef>
                      </a:pPr>
                      <a:r>
                        <a:rPr lang="ru" sz="1800" b="1">
                          <a:solidFill>
                            <a:srgbClr val="FFFFFF"/>
                          </a:solidFill>
                          <a:latin typeface="Times New Roman"/>
                        </a:rPr>
                        <a:t>Виды деятельности</a:t>
                      </a:r>
                    </a:p>
                  </a:txBody>
                  <a:tcPr marL="0" marR="0" marT="0" marB="0">
                    <a:solidFill>
                      <a:srgbClr val="5A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ru" sz="1800" b="1">
                          <a:solidFill>
                            <a:srgbClr val="FFFFFF"/>
                          </a:solidFill>
                          <a:latin typeface="Times New Roman"/>
                        </a:rPr>
                        <a:t>Показатель потенциального вредя для здоровья^(и)</a:t>
                      </a:r>
                    </a:p>
                  </a:txBody>
                  <a:tcPr marL="0" marR="0" marT="0" marB="0" anchor="b">
                    <a:solidFill>
                      <a:srgbClr val="5A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6000"/>
                        </a:lnSpc>
                      </a:pPr>
                      <a:r>
                        <a:rPr lang="ru" sz="1800" b="1">
                          <a:solidFill>
                            <a:srgbClr val="FFFFFF"/>
                          </a:solidFill>
                          <a:latin typeface="Times New Roman"/>
                        </a:rPr>
                        <a:t>Вероятность нарушений требований </a:t>
                      </a:r>
                      <a:r>
                        <a:rPr lang="en-US" sz="1800" b="1">
                          <a:solidFill>
                            <a:srgbClr val="FFFFFF"/>
                          </a:solidFill>
                          <a:latin typeface="Times New Roman"/>
                        </a:rPr>
                        <a:t>(p)</a:t>
                      </a:r>
                    </a:p>
                  </a:txBody>
                  <a:tcPr marL="0" marR="0" marT="0" marB="0" anchor="b">
                    <a:solidFill>
                      <a:srgbClr val="5A9BD5"/>
                    </a:solidFill>
                  </a:tcPr>
                </a:tc>
              </a:tr>
              <a:tr h="591312">
                <a:tc>
                  <a:txBody>
                    <a:bodyPr/>
                    <a:lstStyle/>
                    <a:p>
                      <a:pPr marL="52900" marR="0" indent="63500">
                        <a:lnSpc>
                          <a:spcPct val="112000"/>
                        </a:lnSpc>
                      </a:pPr>
                      <a:r>
                        <a:rPr lang="ru" sz="1400">
                          <a:latin typeface="Times New Roman"/>
                        </a:rPr>
                        <a:t>Деятельность по организации отдыха и развлечений, культуры и спорта</a:t>
                      </a:r>
                    </a:p>
                  </a:txBody>
                  <a:tcPr marL="0" marR="0" marT="0" marB="0" anchor="b">
                    <a:solidFill>
                      <a:srgbClr val="D2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350"/>
                        </a:spcBef>
                      </a:pPr>
                      <a:r>
                        <a:rPr lang="ru" sz="1400">
                          <a:latin typeface="Times New Roman"/>
                        </a:rPr>
                        <a:t>0,0092</a:t>
                      </a:r>
                    </a:p>
                  </a:txBody>
                  <a:tcPr marL="0" marR="0" marT="0" marB="0">
                    <a:solidFill>
                      <a:srgbClr val="D2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350"/>
                        </a:spcBef>
                      </a:pPr>
                      <a:r>
                        <a:rPr lang="ru" sz="1400">
                          <a:latin typeface="Times New Roman"/>
                        </a:rPr>
                        <a:t>2,83</a:t>
                      </a:r>
                    </a:p>
                  </a:txBody>
                  <a:tcPr marL="0" marR="0" marT="0" marB="0">
                    <a:solidFill>
                      <a:srgbClr val="D2DDEF"/>
                    </a:solidFill>
                  </a:tcPr>
                </a:tc>
              </a:tr>
              <a:tr h="734568">
                <a:tc>
                  <a:txBody>
                    <a:bodyPr/>
                    <a:lstStyle/>
                    <a:p>
                      <a:pPr marL="52900" marR="0" indent="0"/>
                      <a:r>
                        <a:rPr lang="ru" sz="1400">
                          <a:latin typeface="Times New Roman"/>
                        </a:rPr>
                        <a:t>Деятельность учреждений высшего профессионального образования, образования для взрослых</a:t>
                      </a:r>
                    </a:p>
                  </a:txBody>
                  <a:tcPr marL="0" marR="0" marT="0" marB="0"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0,0069</a:t>
                      </a:r>
                    </a:p>
                  </a:txBody>
                  <a:tcPr marL="0" marR="0" marT="0" marB="0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5,36</a:t>
                      </a:r>
                    </a:p>
                  </a:txBody>
                  <a:tcPr marL="0" marR="0" marT="0" marB="0">
                    <a:solidFill>
                      <a:srgbClr val="EAEEF7"/>
                    </a:solidFill>
                  </a:tcPr>
                </a:tc>
              </a:tr>
              <a:tr h="515112">
                <a:tc>
                  <a:txBody>
                    <a:bodyPr/>
                    <a:lstStyle/>
                    <a:p>
                      <a:pPr marL="52900" marR="0" indent="0"/>
                      <a:r>
                        <a:rPr lang="ru" sz="1400">
                          <a:latin typeface="Times New Roman"/>
                        </a:rPr>
                        <a:t>Деятельность по водоподготовке и водоснабжению</a:t>
                      </a:r>
                    </a:p>
                  </a:txBody>
                  <a:tcPr marL="0" marR="0" marT="0" marB="0" anchor="ctr">
                    <a:solidFill>
                      <a:srgbClr val="D2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0,0367</a:t>
                      </a:r>
                    </a:p>
                  </a:txBody>
                  <a:tcPr marL="0" marR="0" marT="0" marB="0">
                    <a:solidFill>
                      <a:srgbClr val="D2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4,14</a:t>
                      </a:r>
                    </a:p>
                  </a:txBody>
                  <a:tcPr marL="0" marR="0" marT="0" marB="0">
                    <a:solidFill>
                      <a:srgbClr val="D2DDEF"/>
                    </a:solidFill>
                  </a:tcPr>
                </a:tc>
              </a:tr>
              <a:tr h="734568">
                <a:tc>
                  <a:txBody>
                    <a:bodyPr/>
                    <a:lstStyle/>
                    <a:p>
                      <a:pPr marL="52900" marR="0" indent="0"/>
                      <a:r>
                        <a:rPr lang="ru" sz="1400">
                          <a:latin typeface="Times New Roman"/>
                        </a:rPr>
                        <a:t>Деятельность по стирке, химической чистке и окрашиванию текстильных и меховых изделий</a:t>
                      </a:r>
                    </a:p>
                  </a:txBody>
                  <a:tcPr marL="0" marR="0" marT="0" marB="0"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0,0083</a:t>
                      </a:r>
                    </a:p>
                  </a:txBody>
                  <a:tcPr marL="0" marR="0" marT="0" marB="0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5,59</a:t>
                      </a:r>
                    </a:p>
                  </a:txBody>
                  <a:tcPr marL="0" marR="0" marT="0" marB="0">
                    <a:solidFill>
                      <a:srgbClr val="EAEEF7"/>
                    </a:solidFill>
                  </a:tcPr>
                </a:tc>
              </a:tr>
              <a:tr h="515112">
                <a:tc>
                  <a:txBody>
                    <a:bodyPr/>
                    <a:lstStyle/>
                    <a:p>
                      <a:pPr marL="52900" marR="0" indent="0"/>
                      <a:r>
                        <a:rPr lang="ru" sz="1400">
                          <a:latin typeface="Times New Roman"/>
                        </a:rPr>
                        <a:t>Деятельность гостиниц и прочих мест для временного проживания</a:t>
                      </a:r>
                    </a:p>
                  </a:txBody>
                  <a:tcPr marL="0" marR="0" marT="0" marB="0" anchor="ctr">
                    <a:solidFill>
                      <a:srgbClr val="D2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0,0116</a:t>
                      </a:r>
                    </a:p>
                  </a:txBody>
                  <a:tcPr marL="0" marR="0" marT="0" marB="0">
                    <a:solidFill>
                      <a:srgbClr val="D2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420"/>
                        </a:spcBef>
                      </a:pPr>
                      <a:r>
                        <a:rPr lang="ru" sz="1400"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>
                    <a:solidFill>
                      <a:srgbClr val="D2DDEF"/>
                    </a:solidFill>
                  </a:tcPr>
                </a:tc>
              </a:tr>
              <a:tr h="371856">
                <a:tc>
                  <a:txBody>
                    <a:bodyPr/>
                    <a:lstStyle/>
                    <a:p>
                      <a:pPr marL="52900" marR="0" indent="0"/>
                      <a:r>
                        <a:rPr lang="ru" sz="1400">
                          <a:latin typeface="Times New Roman"/>
                        </a:rPr>
                        <a:t>Деятельность аптечных организаций</a:t>
                      </a:r>
                    </a:p>
                  </a:txBody>
                  <a:tcPr marL="0" marR="0" marT="0" marB="0"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ru" sz="1400">
                          <a:latin typeface="Times New Roman"/>
                        </a:rPr>
                        <a:t>0,0091</a:t>
                      </a:r>
                    </a:p>
                  </a:txBody>
                  <a:tcPr marL="0" marR="0" marT="0" marB="0"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ru" sz="1400">
                          <a:latin typeface="Times New Roman"/>
                        </a:rPr>
                        <a:t>1,85</a:t>
                      </a:r>
                    </a:p>
                  </a:txBody>
                  <a:tcPr marL="0" marR="0" marT="0" marB="0" anchor="ctr">
                    <a:solidFill>
                      <a:srgbClr val="EAEEF7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52900" marR="0" indent="0"/>
                      <a:r>
                        <a:rPr lang="ru" sz="1400">
                          <a:latin typeface="Times New Roman"/>
                        </a:rPr>
                        <a:t>Деятельность по производству пищевых продуктов, включая напитки, по производству табачных изделий</a:t>
                      </a:r>
                    </a:p>
                  </a:txBody>
                  <a:tcPr marL="0" marR="0" marT="0" marB="0" anchor="ctr">
                    <a:solidFill>
                      <a:srgbClr val="D2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0,0099</a:t>
                      </a:r>
                    </a:p>
                  </a:txBody>
                  <a:tcPr marL="0" marR="0" marT="0" marB="0">
                    <a:solidFill>
                      <a:srgbClr val="D2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ru" sz="1400">
                          <a:latin typeface="Times New Roman"/>
                        </a:rPr>
                        <a:t>6,16</a:t>
                      </a:r>
                    </a:p>
                  </a:txBody>
                  <a:tcPr marL="0" marR="0" marT="0" marB="0">
                    <a:solidFill>
                      <a:srgbClr val="D2DDE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88900"/>
                      <a:r>
                        <a:rPr lang="ru" sz="1400">
                          <a:latin typeface="Times New Roman"/>
                        </a:rPr>
                        <a:t>Прочие виды деятельности</a:t>
                      </a:r>
                    </a:p>
                  </a:txBody>
                  <a:tcPr marL="0" marR="0" marT="0" marB="0"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ru" sz="1400">
                          <a:latin typeface="Times New Roman"/>
                        </a:rPr>
                        <a:t>0,012</a:t>
                      </a:r>
                    </a:p>
                  </a:txBody>
                  <a:tcPr marL="0" marR="0" marT="0" marB="0"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ru" sz="1400">
                          <a:latin typeface="Times New Roman"/>
                        </a:rPr>
                        <a:t>3,2</a:t>
                      </a:r>
                    </a:p>
                  </a:txBody>
                  <a:tcPr marL="0" marR="0" marT="0" marB="0" anchor="ctr"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" y="274320"/>
            <a:ext cx="774192" cy="8656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7760" y="5334000"/>
            <a:ext cx="789432" cy="5334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696968" y="423672"/>
            <a:ext cx="2898648" cy="39624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>
              <a:spcBef>
                <a:spcPts val="350"/>
              </a:spcBef>
            </a:pPr>
            <a:r>
              <a:rPr lang="ru" sz="3200">
                <a:latin typeface="Times New Roman"/>
              </a:rPr>
              <a:t>Категории риска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36520" y="1167384"/>
            <a:ext cx="2618232" cy="871728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2000" b="1">
                <a:solidFill>
                  <a:srgbClr val="FFFFFF"/>
                </a:solidFill>
                <a:latin typeface="Times New Roman"/>
              </a:rPr>
              <a:t>Значение показателя потенциального риска причинения вреда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28688" y="1170432"/>
            <a:ext cx="1959864" cy="259080"/>
          </a:xfrm>
          <a:prstGeom prst="rect">
            <a:avLst/>
          </a:prstGeom>
          <a:solidFill>
            <a:srgbClr val="5A9BD5"/>
          </a:solidFill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ru" sz="2000" b="1">
                <a:solidFill>
                  <a:srgbClr val="FFFFFF"/>
                </a:solidFill>
                <a:latin typeface="Times New Roman"/>
              </a:rPr>
              <a:t>Категория риска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16352" y="2148840"/>
            <a:ext cx="2258568" cy="221284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 defTabSz="722376">
              <a:lnSpc>
                <a:spcPct val="136000"/>
              </a:lnSpc>
              <a:tabLst>
                <a:tab pos="722376" algn="r"/>
                <a:tab pos="1100328" algn="r"/>
                <a:tab pos="1408176" algn="r"/>
                <a:tab pos="1444752" algn="l"/>
                <a:tab pos="1789176" algn="r"/>
                <a:tab pos="2212848" algn="r"/>
              </a:tabLst>
            </a:pPr>
            <a:r>
              <a:rPr lang="ru" sz="2000" dirty="0">
                <a:solidFill>
                  <a:srgbClr val="000099"/>
                </a:solidFill>
                <a:latin typeface="Times New Roman"/>
              </a:rPr>
              <a:t>более 1 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 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1300" dirty="0">
                <a:solidFill>
                  <a:srgbClr val="000099"/>
                </a:solidFill>
                <a:latin typeface="Times New Roman"/>
              </a:rPr>
              <a:t>-3 </a:t>
            </a:r>
            <a:r>
              <a:rPr lang="ru" sz="1300" dirty="0" smtClean="0">
                <a:solidFill>
                  <a:srgbClr val="000099"/>
                </a:solidFill>
                <a:latin typeface="Times New Roman"/>
              </a:rPr>
              <a:t/>
            </a:r>
            <a:br>
              <a:rPr lang="ru" sz="1300" dirty="0" smtClean="0">
                <a:solidFill>
                  <a:srgbClr val="000099"/>
                </a:solidFill>
                <a:latin typeface="Times New Roman"/>
              </a:rPr>
            </a:br>
            <a:r>
              <a:rPr lang="ru" sz="2000" dirty="0" smtClean="0">
                <a:solidFill>
                  <a:srgbClr val="000099"/>
                </a:solidFill>
                <a:latin typeface="Times New Roman"/>
              </a:rPr>
              <a:t>от 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	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1300" dirty="0">
                <a:solidFill>
                  <a:srgbClr val="000099"/>
                </a:solidFill>
                <a:latin typeface="Times New Roman"/>
              </a:rPr>
              <a:t>-4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до	1	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1300" dirty="0">
                <a:solidFill>
                  <a:srgbClr val="000099"/>
                </a:solidFill>
                <a:latin typeface="Times New Roman"/>
              </a:rPr>
              <a:t>-3</a:t>
            </a:r>
          </a:p>
          <a:p>
            <a:pPr marL="0" marR="0" indent="0" defTabSz="722376">
              <a:lnSpc>
                <a:spcPct val="136000"/>
              </a:lnSpc>
              <a:tabLst>
                <a:tab pos="722376" algn="r"/>
                <a:tab pos="1100328" algn="r"/>
                <a:tab pos="1408176" algn="r"/>
                <a:tab pos="1444752" algn="l"/>
                <a:tab pos="1789176" algn="r"/>
                <a:tab pos="2221992" algn="r"/>
              </a:tabLst>
            </a:pPr>
            <a:r>
              <a:rPr lang="ru" sz="2000" dirty="0">
                <a:solidFill>
                  <a:srgbClr val="000099"/>
                </a:solidFill>
                <a:latin typeface="Times New Roman"/>
              </a:rPr>
              <a:t>от 1	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1300" dirty="0">
                <a:solidFill>
                  <a:srgbClr val="000099"/>
                </a:solidFill>
                <a:latin typeface="Times New Roman"/>
              </a:rPr>
              <a:t>-5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до	1	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1300" dirty="0">
                <a:solidFill>
                  <a:srgbClr val="000099"/>
                </a:solidFill>
                <a:latin typeface="Times New Roman"/>
              </a:rPr>
              <a:t>-4</a:t>
            </a:r>
          </a:p>
          <a:p>
            <a:pPr marL="0" marR="0" indent="0" defTabSz="722376">
              <a:lnSpc>
                <a:spcPct val="136000"/>
              </a:lnSpc>
              <a:tabLst>
                <a:tab pos="722376" algn="r"/>
                <a:tab pos="1100328" algn="r"/>
                <a:tab pos="1408176" algn="r"/>
                <a:tab pos="1444752" algn="l"/>
                <a:tab pos="1789176" algn="r"/>
                <a:tab pos="2215896" algn="r"/>
              </a:tabLst>
            </a:pPr>
            <a:r>
              <a:rPr lang="ru" sz="2000" dirty="0">
                <a:solidFill>
                  <a:srgbClr val="000099"/>
                </a:solidFill>
                <a:latin typeface="Times New Roman"/>
              </a:rPr>
              <a:t>от 1	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1300" dirty="0">
                <a:solidFill>
                  <a:srgbClr val="000099"/>
                </a:solidFill>
                <a:latin typeface="Times New Roman"/>
              </a:rPr>
              <a:t>-6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до	1	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2000" baseline="30000" dirty="0">
                <a:solidFill>
                  <a:srgbClr val="000099"/>
                </a:solidFill>
                <a:latin typeface="Times New Roman"/>
              </a:rPr>
              <a:t>-5</a:t>
            </a:r>
          </a:p>
          <a:p>
            <a:pPr marL="0" marR="0" indent="0" defTabSz="722376">
              <a:lnSpc>
                <a:spcPct val="136000"/>
              </a:lnSpc>
              <a:tabLst>
                <a:tab pos="722376" algn="r"/>
                <a:tab pos="1100328" algn="r"/>
                <a:tab pos="1408176" algn="r"/>
                <a:tab pos="1444752" algn="l"/>
                <a:tab pos="1789176" algn="r"/>
                <a:tab pos="2218944" algn="r"/>
              </a:tabLst>
            </a:pPr>
            <a:r>
              <a:rPr lang="ru" sz="2000" dirty="0">
                <a:solidFill>
                  <a:srgbClr val="000099"/>
                </a:solidFill>
                <a:latin typeface="Times New Roman"/>
              </a:rPr>
              <a:t>от 1	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2000" baseline="30000" dirty="0">
                <a:solidFill>
                  <a:srgbClr val="000099"/>
                </a:solidFill>
                <a:latin typeface="Times New Roman"/>
              </a:rPr>
              <a:t>-7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	до	1	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	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2000" baseline="30000" dirty="0">
                <a:solidFill>
                  <a:srgbClr val="000099"/>
                </a:solidFill>
                <a:latin typeface="Times New Roman"/>
              </a:rPr>
              <a:t>-6</a:t>
            </a:r>
          </a:p>
          <a:p>
            <a:pPr marL="0" marR="0" indent="0" algn="ctr">
              <a:lnSpc>
                <a:spcPct val="136000"/>
              </a:lnSpc>
            </a:pPr>
            <a:r>
              <a:rPr lang="ru" sz="2000" dirty="0">
                <a:solidFill>
                  <a:srgbClr val="000099"/>
                </a:solidFill>
                <a:latin typeface="Times New Roman"/>
              </a:rPr>
              <a:t>менее 1 </a:t>
            </a:r>
            <a:r>
              <a:rPr lang="en-US" sz="2000" dirty="0">
                <a:solidFill>
                  <a:srgbClr val="000099"/>
                </a:solidFill>
                <a:latin typeface="Times New Roman"/>
              </a:rPr>
              <a:t>x </a:t>
            </a:r>
            <a:r>
              <a:rPr lang="ru" sz="2000" dirty="0">
                <a:solidFill>
                  <a:srgbClr val="000099"/>
                </a:solidFill>
                <a:latin typeface="Times New Roman"/>
              </a:rPr>
              <a:t>10</a:t>
            </a:r>
            <a:r>
              <a:rPr lang="ru" sz="2000" baseline="30000" dirty="0">
                <a:solidFill>
                  <a:srgbClr val="000099"/>
                </a:solidFill>
                <a:latin typeface="Times New Roman"/>
              </a:rPr>
              <a:t>-7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16624" y="2148840"/>
            <a:ext cx="2987040" cy="226466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136000"/>
              </a:lnSpc>
            </a:pPr>
            <a:r>
              <a:rPr lang="ru" sz="2000" dirty="0">
                <a:solidFill>
                  <a:srgbClr val="990033"/>
                </a:solidFill>
                <a:latin typeface="Times New Roman"/>
              </a:rPr>
              <a:t>чрезвычайно высокий риск высокий риск значительный риск средний риск </a:t>
            </a:r>
            <a:r>
              <a:rPr lang="ru" sz="2000" dirty="0" smtClean="0">
                <a:solidFill>
                  <a:srgbClr val="990033"/>
                </a:solidFill>
                <a:latin typeface="Times New Roman"/>
              </a:rPr>
              <a:t/>
            </a:r>
            <a:br>
              <a:rPr lang="ru" sz="2000" dirty="0" smtClean="0">
                <a:solidFill>
                  <a:srgbClr val="990033"/>
                </a:solidFill>
                <a:latin typeface="Times New Roman"/>
              </a:rPr>
            </a:br>
            <a:r>
              <a:rPr lang="ru" sz="2000" dirty="0" smtClean="0">
                <a:solidFill>
                  <a:srgbClr val="990033"/>
                </a:solidFill>
                <a:latin typeface="Times New Roman"/>
              </a:rPr>
              <a:t>умеренный </a:t>
            </a:r>
            <a:r>
              <a:rPr lang="ru" sz="2000" dirty="0">
                <a:solidFill>
                  <a:srgbClr val="990033"/>
                </a:solidFill>
                <a:latin typeface="Times New Roman"/>
              </a:rPr>
              <a:t>риск </a:t>
            </a:r>
            <a:r>
              <a:rPr lang="ru" sz="2000" dirty="0" smtClean="0">
                <a:solidFill>
                  <a:srgbClr val="990033"/>
                </a:solidFill>
                <a:latin typeface="Times New Roman"/>
              </a:rPr>
              <a:t/>
            </a:r>
            <a:br>
              <a:rPr lang="ru" sz="2000" dirty="0" smtClean="0">
                <a:solidFill>
                  <a:srgbClr val="990033"/>
                </a:solidFill>
                <a:latin typeface="Times New Roman"/>
              </a:rPr>
            </a:br>
            <a:r>
              <a:rPr lang="ru" sz="2000" dirty="0" smtClean="0">
                <a:solidFill>
                  <a:srgbClr val="990033"/>
                </a:solidFill>
                <a:latin typeface="Times New Roman"/>
              </a:rPr>
              <a:t>низкий </a:t>
            </a:r>
            <a:r>
              <a:rPr lang="ru" sz="2000" dirty="0">
                <a:solidFill>
                  <a:srgbClr val="990033"/>
                </a:solidFill>
                <a:latin typeface="Times New Roman"/>
              </a:rPr>
              <a:t>риск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6552" y="4989576"/>
            <a:ext cx="7812024" cy="82600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>
                <a:solidFill>
                  <a:srgbClr val="1F4E79"/>
                </a:solidFill>
                <a:latin typeface="Times New Roman"/>
              </a:rPr>
              <a:t>Отнесение объектов контроля к категориям риска осуществляется решениями главных государственных санитарных врачей субъектов Российской Федерации (для объектов контроля - деятельность и производственный объект)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03960" y="5821680"/>
            <a:ext cx="6608064" cy="448056"/>
          </a:xfrm>
          <a:prstGeom prst="rect">
            <a:avLst/>
          </a:prstGeom>
          <a:solidFill>
            <a:srgbClr val="BDD7EE"/>
          </a:solidFill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600">
                <a:solidFill>
                  <a:srgbClr val="FFFFFF"/>
                </a:solidFill>
                <a:latin typeface="Times New Roman"/>
              </a:rPr>
              <a:t>п. 24 Положения о санитарно-эпидемиологическом контроле (надзоре), утв. Постановлением Правительства 1100 от 30.06.2021г.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701784" y="4879848"/>
            <a:ext cx="2069592" cy="147523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spcBef>
                <a:spcPts val="280"/>
              </a:spcBef>
            </a:pPr>
            <a:r>
              <a:rPr lang="ru" sz="1400">
                <a:solidFill>
                  <a:srgbClr val="FF0000"/>
                </a:solidFill>
                <a:latin typeface="Times New Roman"/>
              </a:rPr>
              <a:t>Ежегодно </a:t>
            </a:r>
            <a:r>
              <a:rPr lang="ru" sz="1400">
                <a:solidFill>
                  <a:srgbClr val="1F4E79"/>
                </a:solidFill>
                <a:latin typeface="Times New Roman"/>
              </a:rPr>
              <a:t>перед планированием плановых КНМ на следующий год, а также </a:t>
            </a:r>
            <a:r>
              <a:rPr lang="ru" sz="1400">
                <a:solidFill>
                  <a:srgbClr val="FF0000"/>
                </a:solidFill>
                <a:latin typeface="Times New Roman"/>
              </a:rPr>
              <a:t>при поступлении заявления </a:t>
            </a:r>
            <a:r>
              <a:rPr lang="ru" sz="1400">
                <a:solidFill>
                  <a:srgbClr val="1F4E79"/>
                </a:solidFill>
                <a:latin typeface="Times New Roman"/>
              </a:rPr>
              <a:t>от субъекта, при наличии оснований для изменения категории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" y="365760"/>
            <a:ext cx="774192" cy="8656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98904" y="451104"/>
            <a:ext cx="9003792" cy="63703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91000"/>
              </a:lnSpc>
            </a:pPr>
            <a:r>
              <a:rPr lang="ru" sz="2400">
                <a:latin typeface="Times New Roman"/>
              </a:rPr>
              <a:t>Отдельные виды деятельности с особой социальной значимостью по категориям риска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5640" y="1435608"/>
            <a:ext cx="6504432" cy="240792"/>
          </a:xfrm>
          <a:prstGeom prst="rect">
            <a:avLst/>
          </a:prstGeom>
          <a:solidFill>
            <a:srgbClr val="5A9BD5"/>
          </a:solidFill>
        </p:spPr>
        <p:txBody>
          <a:bodyPr wrap="none" lIns="0" tIns="0" rIns="0" bIns="0">
            <a:noAutofit/>
          </a:bodyPr>
          <a:lstStyle/>
          <a:p>
            <a:pPr marL="0" marR="0" indent="0" algn="ctr" defTabSz="4736592">
              <a:tabLst>
                <a:tab pos="4736592" algn="l"/>
              </a:tabLst>
            </a:pPr>
            <a:r>
              <a:rPr lang="ru" sz="1800" b="1">
                <a:solidFill>
                  <a:srgbClr val="FFFFFF"/>
                </a:solidFill>
                <a:latin typeface="Times New Roman"/>
              </a:rPr>
              <a:t>Вид деятельности	Категория риска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58112" y="1783080"/>
            <a:ext cx="8375904" cy="4943856"/>
          </a:xfrm>
          <a:prstGeom prst="rect">
            <a:avLst/>
          </a:prstGeom>
          <a:solidFill>
            <a:srgbClr val="D2DDEF"/>
          </a:solidFill>
        </p:spPr>
        <p:txBody>
          <a:bodyPr lIns="0" tIns="0" rIns="0" bIns="0">
            <a:noAutofit/>
          </a:bodyPr>
          <a:lstStyle/>
          <a:p>
            <a:pPr marL="0" marR="0" indent="6096" algn="just" defTabSz="6864096">
              <a:lnSpc>
                <a:spcPct val="91000"/>
              </a:lnSpc>
              <a:spcAft>
                <a:spcPts val="1540"/>
              </a:spcAft>
              <a:tabLst>
                <a:tab pos="6864096" algn="l"/>
              </a:tabLst>
            </a:pPr>
            <a:r>
              <a:rPr lang="ru" sz="1400">
                <a:latin typeface="Times New Roman"/>
              </a:rPr>
              <a:t>Оказание амбулаторно-поликлинической медицинской помощи	</a:t>
            </a:r>
            <a:r>
              <a:rPr lang="ru" sz="1600">
                <a:latin typeface="Times New Roman"/>
              </a:rPr>
              <a:t>высокий риск</a:t>
            </a:r>
          </a:p>
          <a:p>
            <a:pPr marL="0" marR="0" indent="6096" algn="just" defTabSz="6547104">
              <a:lnSpc>
                <a:spcPct val="91000"/>
              </a:lnSpc>
              <a:tabLst>
                <a:tab pos="6547104" algn="l"/>
              </a:tabLst>
            </a:pPr>
            <a:r>
              <a:rPr lang="ru" sz="1400">
                <a:latin typeface="Times New Roman"/>
              </a:rPr>
              <a:t>Оказание стационарной и санаторно-курортной медицинской	</a:t>
            </a:r>
            <a:r>
              <a:rPr lang="ru" sz="1600">
                <a:latin typeface="Times New Roman"/>
              </a:rPr>
              <a:t>высокий риск</a:t>
            </a:r>
          </a:p>
          <a:p>
            <a:pPr marL="0" marR="0" indent="6096" algn="just">
              <a:spcAft>
                <a:spcPts val="770"/>
              </a:spcAft>
            </a:pPr>
            <a:r>
              <a:rPr lang="ru" sz="1400">
                <a:latin typeface="Times New Roman"/>
              </a:rPr>
              <a:t>помощи</a:t>
            </a:r>
          </a:p>
          <a:p>
            <a:pPr marL="0" marR="0" indent="6096" algn="just" defTabSz="6281928">
              <a:lnSpc>
                <a:spcPct val="91000"/>
              </a:lnSpc>
              <a:tabLst>
                <a:tab pos="6281928" algn="l"/>
              </a:tabLst>
            </a:pPr>
            <a:r>
              <a:rPr lang="ru" sz="1400">
                <a:latin typeface="Times New Roman"/>
              </a:rPr>
              <a:t>Деятельность родильных домов, родильных домов в	</a:t>
            </a:r>
            <a:r>
              <a:rPr lang="ru" sz="1600">
                <a:latin typeface="Times New Roman"/>
              </a:rPr>
              <a:t>чрезвычайно высокий риск</a:t>
            </a:r>
          </a:p>
          <a:p>
            <a:pPr marL="0" marR="0" indent="0">
              <a:spcAft>
                <a:spcPts val="490"/>
              </a:spcAft>
            </a:pPr>
            <a:r>
              <a:rPr lang="ru" sz="1400">
                <a:latin typeface="Times New Roman"/>
              </a:rPr>
              <a:t>многопрофильных лечебно-профилактических организациях, перинатальных центров</a:t>
            </a:r>
          </a:p>
          <a:p>
            <a:pPr marL="0" marR="0" indent="0" defTabSz="5964936">
              <a:lnSpc>
                <a:spcPct val="91000"/>
              </a:lnSpc>
              <a:spcAft>
                <a:spcPts val="770"/>
              </a:spcAft>
              <a:tabLst>
                <a:tab pos="5964936" algn="l"/>
              </a:tabLst>
            </a:pPr>
            <a:r>
              <a:rPr lang="ru" sz="1400">
                <a:latin typeface="Times New Roman"/>
              </a:rPr>
              <a:t>Дошкольное и начальное общее образование	</a:t>
            </a:r>
            <a:r>
              <a:rPr lang="ru" sz="1600">
                <a:latin typeface="Times New Roman"/>
              </a:rPr>
              <a:t>чрезвычайно высокий риск</a:t>
            </a:r>
          </a:p>
          <a:p>
            <a:pPr marL="0" marR="0" indent="0" defTabSz="5964936">
              <a:lnSpc>
                <a:spcPct val="91000"/>
              </a:lnSpc>
              <a:spcAft>
                <a:spcPts val="770"/>
              </a:spcAft>
              <a:tabLst>
                <a:tab pos="5964936" algn="l"/>
              </a:tabLst>
            </a:pPr>
            <a:r>
              <a:rPr lang="ru" sz="1400">
                <a:latin typeface="Times New Roman"/>
              </a:rPr>
              <a:t>Основное общее и среднее (полное) общее образование	</a:t>
            </a:r>
            <a:r>
              <a:rPr lang="ru" sz="1600">
                <a:latin typeface="Times New Roman"/>
              </a:rPr>
              <a:t>чрезвычайно высокий риск</a:t>
            </a:r>
          </a:p>
          <a:p>
            <a:pPr marL="0" marR="0" indent="0" defTabSz="5964936">
              <a:lnSpc>
                <a:spcPct val="91000"/>
              </a:lnSpc>
              <a:tabLst>
                <a:tab pos="5964936" algn="l"/>
              </a:tabLst>
            </a:pPr>
            <a:r>
              <a:rPr lang="ru" sz="1400">
                <a:latin typeface="Times New Roman"/>
              </a:rPr>
              <a:t>Деятельность по организации отдыха детей и их оздоровления, в	</a:t>
            </a:r>
            <a:r>
              <a:rPr lang="ru" sz="1600">
                <a:latin typeface="Times New Roman"/>
              </a:rPr>
              <a:t>чрезвычайно высокий риск</a:t>
            </a:r>
          </a:p>
          <a:p>
            <a:pPr marL="0" marR="0" indent="0">
              <a:spcAft>
                <a:spcPts val="770"/>
              </a:spcAft>
            </a:pPr>
            <a:r>
              <a:rPr lang="ru" sz="1400">
                <a:latin typeface="Times New Roman"/>
              </a:rPr>
              <a:t>том числе лагеря с дневным пребыванием</a:t>
            </a:r>
          </a:p>
          <a:p>
            <a:pPr marL="0" marR="0" indent="0" defTabSz="5964936">
              <a:lnSpc>
                <a:spcPct val="91000"/>
              </a:lnSpc>
              <a:spcAft>
                <a:spcPts val="770"/>
              </a:spcAft>
              <a:tabLst>
                <a:tab pos="5964936" algn="l"/>
              </a:tabLst>
            </a:pPr>
            <a:r>
              <a:rPr lang="ru" sz="1400">
                <a:latin typeface="Times New Roman"/>
              </a:rPr>
              <a:t>Деятельность детских лагерей на время каникул	</a:t>
            </a:r>
            <a:r>
              <a:rPr lang="ru" sz="1600">
                <a:latin typeface="Times New Roman"/>
              </a:rPr>
              <a:t>чрезвычайно высокий риск</a:t>
            </a:r>
          </a:p>
          <a:p>
            <a:pPr marL="0" marR="0" indent="0" defTabSz="5964936">
              <a:lnSpc>
                <a:spcPct val="91000"/>
              </a:lnSpc>
              <a:spcAft>
                <a:spcPts val="770"/>
              </a:spcAft>
              <a:tabLst>
                <a:tab pos="5964936" algn="l"/>
              </a:tabLst>
            </a:pPr>
            <a:r>
              <a:rPr lang="ru" sz="1400">
                <a:latin typeface="Times New Roman"/>
              </a:rPr>
              <a:t>Предоставление социальных услуг с обеспечением проживания	</a:t>
            </a:r>
            <a:r>
              <a:rPr lang="ru" sz="1600">
                <a:latin typeface="Times New Roman"/>
              </a:rPr>
              <a:t>чрезвычайно высокий риск</a:t>
            </a:r>
          </a:p>
          <a:p>
            <a:pPr marL="0" marR="0" indent="0" defTabSz="5964936">
              <a:lnSpc>
                <a:spcPct val="91000"/>
              </a:lnSpc>
              <a:tabLst>
                <a:tab pos="5964936" algn="l"/>
              </a:tabLst>
            </a:pPr>
            <a:r>
              <a:rPr lang="ru" sz="1400">
                <a:latin typeface="Times New Roman"/>
              </a:rPr>
              <a:t>Деятельность по организации общественного питания детей в	</a:t>
            </a:r>
            <a:r>
              <a:rPr lang="ru" sz="1600">
                <a:latin typeface="Times New Roman"/>
              </a:rPr>
              <a:t>чрезвычайно высокий риск</a:t>
            </a:r>
          </a:p>
          <a:p>
            <a:pPr marL="0" marR="0" indent="0"/>
            <a:r>
              <a:rPr lang="ru" sz="1400">
                <a:latin typeface="Times New Roman"/>
              </a:rPr>
              <a:t>организациях, осуществляющих образовательную деятельность, оказание услуг по воспитанию и обучению, уходу и присмотру за детьми, отдыху и оздоровлению, предоставлению мест временного проживания, социальных, медицинских услуг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28" y="204216"/>
            <a:ext cx="774192" cy="8656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64" y="1219200"/>
            <a:ext cx="4776216" cy="137769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048" y="2389632"/>
            <a:ext cx="1298448" cy="27005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01368" y="320040"/>
            <a:ext cx="9281160" cy="67970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2400">
                <a:latin typeface="Times New Roman"/>
              </a:rPr>
              <a:t>Порядок отнесения объекта надзора к более высокой или более низкой категории риска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3256" y="2785872"/>
            <a:ext cx="6909816" cy="260604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2885000" marR="0" indent="0">
              <a:lnSpc>
                <a:spcPct val="73000"/>
              </a:lnSpc>
              <a:spcBef>
                <a:spcPts val="1120"/>
              </a:spcBef>
              <a:spcAft>
                <a:spcPts val="630"/>
              </a:spcAft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УСЛОВИЯ</a:t>
            </a:r>
          </a:p>
          <a:p>
            <a:pPr marL="0" marR="0" indent="0" algn="just">
              <a:lnSpc>
                <a:spcPct val="73000"/>
              </a:lnSpc>
              <a:spcAft>
                <a:spcPts val="490"/>
              </a:spcAft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Объекты государственного надзора подлежат отнесению </a:t>
            </a:r>
            <a:r>
              <a:rPr lang="ru" sz="1700" b="1" u="sng">
                <a:solidFill>
                  <a:srgbClr val="FF0000"/>
                </a:solidFill>
                <a:latin typeface="Times New Roman"/>
              </a:rPr>
              <a:t>к более высокой категории риска</a:t>
            </a:r>
            <a:r>
              <a:rPr lang="ru" sz="1700" b="1">
                <a:solidFill>
                  <a:srgbClr val="FF0000"/>
                </a:solidFill>
                <a:latin typeface="Times New Roman"/>
              </a:rPr>
              <a:t> </a:t>
            </a:r>
            <a:r>
              <a:rPr lang="ru" sz="1700">
                <a:solidFill>
                  <a:srgbClr val="002060"/>
                </a:solidFill>
                <a:latin typeface="Times New Roman"/>
              </a:rPr>
              <a:t>при наличии вступивших в законную силу в течение последних 3 лет на дату принятия решения об отнесении объекта государственного надзора к категории риска:</a:t>
            </a:r>
          </a:p>
          <a:p>
            <a:pPr marL="0" marR="0" indent="0" algn="just" defTabSz="219456">
              <a:lnSpc>
                <a:spcPct val="73000"/>
              </a:lnSpc>
              <a:tabLst>
                <a:tab pos="219456" algn="l"/>
              </a:tabLst>
            </a:pPr>
            <a:r>
              <a:rPr lang="ru" sz="1700">
                <a:solidFill>
                  <a:srgbClr val="002060"/>
                </a:solidFill>
                <a:latin typeface="Arial"/>
              </a:rPr>
              <a:t>•	</a:t>
            </a:r>
            <a:r>
              <a:rPr lang="ru" sz="1700">
                <a:solidFill>
                  <a:srgbClr val="002060"/>
                </a:solidFill>
                <a:latin typeface="Times New Roman"/>
              </a:rPr>
              <a:t>2 постановлений и более по делу об административном</a:t>
            </a:r>
          </a:p>
          <a:p>
            <a:pPr marL="205300" marR="0" indent="0" algn="just">
              <a:lnSpc>
                <a:spcPct val="73000"/>
              </a:lnSpc>
              <a:spcAft>
                <a:spcPts val="490"/>
              </a:spcAft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правонарушении с назначением административного наказания ( за исключением предупреждения) юридическому лицу, его должностным лицам или индивидуальному предпринимателю за совершение административного правонарушения</a:t>
            </a:r>
          </a:p>
          <a:p>
            <a:pPr marL="205300" marR="0" indent="-241300" defTabSz="424756">
              <a:lnSpc>
                <a:spcPct val="74000"/>
              </a:lnSpc>
              <a:tabLst>
                <a:tab pos="424756" algn="l"/>
              </a:tabLst>
            </a:pPr>
            <a:r>
              <a:rPr lang="ru" sz="1700">
                <a:solidFill>
                  <a:srgbClr val="002060"/>
                </a:solidFill>
                <a:latin typeface="Arial"/>
              </a:rPr>
              <a:t>•</a:t>
            </a:r>
            <a:r>
              <a:rPr lang="ru" sz="1700">
                <a:solidFill>
                  <a:srgbClr val="002060"/>
                </a:solidFill>
                <a:latin typeface="Times New Roman"/>
              </a:rPr>
              <a:t>	решения о приостановлении и (или) об аннулировании лицензии на осуществление деятельности.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089136" y="1706880"/>
            <a:ext cx="2892552" cy="478536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94000"/>
              </a:lnSpc>
              <a:spcAft>
                <a:spcPts val="630"/>
              </a:spcAft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УСЛОВИЯ отнесения объекта контроля </a:t>
            </a:r>
            <a:r>
              <a:rPr lang="ru" sz="1700" b="1">
                <a:solidFill>
                  <a:srgbClr val="FF0000"/>
                </a:solidFill>
                <a:latin typeface="Times New Roman"/>
              </a:rPr>
              <a:t>к более низкой категории риска</a:t>
            </a:r>
          </a:p>
          <a:p>
            <a:pPr marL="0" marR="0" indent="0" algn="just" defTabSz="2837688">
              <a:lnSpc>
                <a:spcPct val="94000"/>
              </a:lnSpc>
              <a:tabLst>
                <a:tab pos="2837688" algn="r"/>
              </a:tabLst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Объекты	контроля,</a:t>
            </a:r>
          </a:p>
          <a:p>
            <a:pPr marL="0" marR="0" indent="0" algn="just" defTabSz="2840736">
              <a:lnSpc>
                <a:spcPct val="94000"/>
              </a:lnSpc>
              <a:tabLst>
                <a:tab pos="2840736" algn="r"/>
              </a:tabLst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подлежащие отнесению к категориям	высокого,</a:t>
            </a:r>
          </a:p>
          <a:p>
            <a:pPr marL="0" marR="0" indent="0" algn="just" defTabSz="2843784">
              <a:lnSpc>
                <a:spcPct val="94000"/>
              </a:lnSpc>
              <a:tabLst>
                <a:tab pos="2843784" algn="r"/>
              </a:tabLst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значительного, среднего и умеренного рисков, подлежат отнесению к категориям значительного,	среднего,</a:t>
            </a:r>
          </a:p>
          <a:p>
            <a:pPr marL="0" marR="0" indent="0" algn="just" defTabSz="2846832">
              <a:lnSpc>
                <a:spcPct val="94000"/>
              </a:lnSpc>
              <a:tabLst>
                <a:tab pos="2846832" algn="r"/>
              </a:tabLst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умеренного и низкого рисков соответственно	</a:t>
            </a:r>
            <a:r>
              <a:rPr lang="ru" sz="1700" b="1">
                <a:solidFill>
                  <a:srgbClr val="FF0000"/>
                </a:solidFill>
                <a:latin typeface="Times New Roman"/>
              </a:rPr>
              <a:t>при</a:t>
            </a:r>
          </a:p>
          <a:p>
            <a:pPr marL="0" marR="0" indent="0" algn="just" defTabSz="2843784">
              <a:lnSpc>
                <a:spcPct val="94000"/>
              </a:lnSpc>
              <a:tabLst>
                <a:tab pos="2843784" algn="r"/>
              </a:tabLst>
            </a:pPr>
            <a:r>
              <a:rPr lang="ru" sz="1700" b="1">
                <a:solidFill>
                  <a:srgbClr val="FF0000"/>
                </a:solidFill>
                <a:latin typeface="Times New Roman"/>
              </a:rPr>
              <a:t>отсутствии </a:t>
            </a:r>
            <a:r>
              <a:rPr lang="ru" sz="1700">
                <a:solidFill>
                  <a:srgbClr val="002060"/>
                </a:solidFill>
                <a:latin typeface="Times New Roman"/>
              </a:rPr>
              <a:t>при последнем контрольном	(надзорном)</a:t>
            </a:r>
          </a:p>
          <a:p>
            <a:pPr marL="0" marR="0" indent="0" algn="just">
              <a:lnSpc>
                <a:spcPct val="94000"/>
              </a:lnSpc>
            </a:pPr>
            <a:r>
              <a:rPr lang="ru" sz="1700">
                <a:solidFill>
                  <a:srgbClr val="002060"/>
                </a:solidFill>
                <a:latin typeface="Times New Roman"/>
              </a:rPr>
              <a:t>мероприятии юридического лица или индивидуального предпринимателя</a:t>
            </a:r>
          </a:p>
          <a:p>
            <a:pPr marL="0" marR="0" indent="0" algn="just">
              <a:lnSpc>
                <a:spcPct val="94000"/>
              </a:lnSpc>
            </a:pPr>
            <a:r>
              <a:rPr lang="ru" sz="1700" b="1">
                <a:solidFill>
                  <a:srgbClr val="FF0000"/>
                </a:solidFill>
                <a:latin typeface="Times New Roman"/>
              </a:rPr>
              <a:t>предписаний об устранении обязательных требований.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976"/>
            <a:ext cx="774192" cy="865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60120" y="320040"/>
            <a:ext cx="10939272" cy="64312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95000"/>
              </a:lnSpc>
            </a:pPr>
            <a:r>
              <a:rPr lang="ru" sz="2400">
                <a:latin typeface="Times New Roman"/>
              </a:rPr>
              <a:t>Периодичность плановых контрольных (надзорных) мероприятий в зависимости от категории риска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26207" y="1538994"/>
            <a:ext cx="5199544" cy="528671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3400" dirty="0">
                <a:solidFill>
                  <a:srgbClr val="FFFFFF"/>
                </a:solidFill>
                <a:latin typeface="Times New Roman"/>
              </a:rPr>
              <a:t>Чрезвычайно высокий риск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159240" y="1639824"/>
            <a:ext cx="1389888" cy="19202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1800">
                <a:latin typeface="Times New Roman"/>
              </a:rPr>
              <a:t>один раз в год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26207" y="2426208"/>
            <a:ext cx="2741015" cy="498678"/>
          </a:xfrm>
          <a:prstGeom prst="rect">
            <a:avLst/>
          </a:prstGeom>
          <a:solidFill>
            <a:srgbClr val="C55B11"/>
          </a:solidFill>
          <a:ln w="19050">
            <a:solidFill>
              <a:schemeClr val="tx1"/>
            </a:solidFill>
          </a:ln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3400" dirty="0">
                <a:solidFill>
                  <a:srgbClr val="FFFFFF"/>
                </a:solidFill>
                <a:latin typeface="Times New Roman"/>
              </a:rPr>
              <a:t>Высокий риск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918448" y="2532888"/>
            <a:ext cx="1874520" cy="18897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1800">
                <a:latin typeface="Times New Roman"/>
              </a:rPr>
              <a:t>один раз в два года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429255" y="3340607"/>
            <a:ext cx="3694981" cy="566927"/>
          </a:xfrm>
          <a:prstGeom prst="rect">
            <a:avLst/>
          </a:prstGeom>
          <a:solidFill>
            <a:srgbClr val="F4B184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3400" dirty="0">
                <a:solidFill>
                  <a:srgbClr val="FFFFFF"/>
                </a:solidFill>
                <a:latin typeface="Times New Roman"/>
              </a:rPr>
              <a:t>Значительный риск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909304" y="3432048"/>
            <a:ext cx="1892808" cy="19202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r"/>
            <a:r>
              <a:rPr lang="ru" sz="1800">
                <a:latin typeface="Times New Roman"/>
              </a:rPr>
              <a:t>один раз в три года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735568" y="4352544"/>
            <a:ext cx="2237232" cy="19202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1800">
                <a:latin typeface="Times New Roman"/>
              </a:rPr>
              <a:t>один раз в четыре года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912352" y="5294376"/>
            <a:ext cx="1883664" cy="18897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1800">
                <a:latin typeface="Times New Roman"/>
              </a:rPr>
              <a:t>один раз в пять лет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119616" y="6227064"/>
            <a:ext cx="1450848" cy="19202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r"/>
            <a:r>
              <a:rPr lang="ru" sz="1800">
                <a:latin typeface="Times New Roman"/>
              </a:rPr>
              <a:t>не проводятся.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417064" y="4323257"/>
            <a:ext cx="3707173" cy="44262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Умеренный риск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17064" y="5181600"/>
            <a:ext cx="3181479" cy="5457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риск</a:t>
            </a:r>
            <a:endParaRPr lang="ru-RU" sz="3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99811" y="6085849"/>
            <a:ext cx="3466151" cy="4744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риск</a:t>
            </a:r>
            <a:endParaRPr lang="ru-RU" sz="32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" y="167640"/>
            <a:ext cx="774192" cy="8656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736" y="3389376"/>
            <a:ext cx="789432" cy="5303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9720" y="5931408"/>
            <a:ext cx="789432" cy="5273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50008" y="323088"/>
            <a:ext cx="8052816" cy="56997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105000"/>
              </a:lnSpc>
            </a:pPr>
            <a:r>
              <a:rPr lang="ru" sz="2000">
                <a:latin typeface="Times New Roman"/>
              </a:rPr>
              <a:t>Виды плановых контрольных (надзорных) мероприятий в зависимости от категории риска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63752" y="1560576"/>
            <a:ext cx="3773424" cy="26822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>
              <a:spcBef>
                <a:spcPts val="280"/>
              </a:spcBef>
            </a:pPr>
            <a:r>
              <a:rPr lang="ru" sz="2000">
                <a:latin typeface="Times New Roman"/>
              </a:rPr>
              <a:t>Категории риска объекта контроля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61048" y="1411224"/>
            <a:ext cx="4693920" cy="54254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94000"/>
              </a:lnSpc>
            </a:pPr>
            <a:r>
              <a:rPr lang="ru" sz="2000">
                <a:latin typeface="Times New Roman"/>
              </a:rPr>
              <a:t>Виды плановых контрольных (надзорных) мероприятий (ФЗ № 248 от 31.07.2020)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87424" y="2273808"/>
            <a:ext cx="2727960" cy="2694432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lstStyle/>
          <a:p>
            <a:pPr marL="0" marR="0" indent="0" algn="ctr">
              <a:spcAft>
                <a:spcPts val="1960"/>
              </a:spcAft>
            </a:pPr>
            <a:r>
              <a:rPr lang="ru" sz="1800">
                <a:solidFill>
                  <a:srgbClr val="FFFFFF"/>
                </a:solidFill>
                <a:latin typeface="Times New Roman"/>
              </a:rPr>
              <a:t>Чрезвычайно высокий риск</a:t>
            </a:r>
          </a:p>
          <a:p>
            <a:pPr marL="0" marR="0" indent="0" algn="ctr">
              <a:spcAft>
                <a:spcPts val="1750"/>
              </a:spcAft>
            </a:pPr>
            <a:r>
              <a:rPr lang="ru" sz="1800">
                <a:solidFill>
                  <a:srgbClr val="FFFFFF"/>
                </a:solidFill>
                <a:latin typeface="Times New Roman"/>
              </a:rPr>
              <a:t>Высокий риск</a:t>
            </a:r>
          </a:p>
          <a:p>
            <a:pPr marL="0" marR="0" indent="0" algn="ctr">
              <a:spcAft>
                <a:spcPts val="1960"/>
              </a:spcAft>
            </a:pPr>
            <a:r>
              <a:rPr lang="ru" sz="1800">
                <a:solidFill>
                  <a:srgbClr val="FFFFFF"/>
                </a:solidFill>
                <a:latin typeface="Times New Roman"/>
              </a:rPr>
              <a:t>Значительный риск</a:t>
            </a:r>
          </a:p>
          <a:p>
            <a:pPr marL="0" marR="0" indent="0" algn="ctr">
              <a:spcAft>
                <a:spcPts val="1960"/>
              </a:spcAft>
            </a:pPr>
            <a:r>
              <a:rPr lang="ru" sz="1800">
                <a:solidFill>
                  <a:srgbClr val="FFFFFF"/>
                </a:solidFill>
                <a:latin typeface="Times New Roman"/>
              </a:rPr>
              <a:t>Средний риск</a:t>
            </a:r>
          </a:p>
          <a:p>
            <a:pPr marL="0" marR="0" indent="0" algn="ctr"/>
            <a:r>
              <a:rPr lang="ru" sz="1800">
                <a:solidFill>
                  <a:srgbClr val="FFFFFF"/>
                </a:solidFill>
                <a:latin typeface="Times New Roman"/>
              </a:rPr>
              <a:t>Умеренный риск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571232" y="2185416"/>
            <a:ext cx="2194560" cy="51206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1800" dirty="0">
                <a:solidFill>
                  <a:srgbClr val="1F4E79"/>
                </a:solidFill>
                <a:latin typeface="Times New Roman"/>
              </a:rPr>
              <a:t>Выездная проверка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571232" y="2816352"/>
            <a:ext cx="2478024" cy="161239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ct val="106000"/>
              </a:lnSpc>
              <a:spcAft>
                <a:spcPts val="910"/>
              </a:spcAft>
            </a:pPr>
            <a:r>
              <a:rPr lang="ru" sz="1800" dirty="0">
                <a:solidFill>
                  <a:srgbClr val="1F4E79"/>
                </a:solidFill>
                <a:latin typeface="Times New Roman"/>
              </a:rPr>
              <a:t>Документарная проверка</a:t>
            </a:r>
          </a:p>
          <a:p>
            <a:pPr marL="0" marR="0" indent="0" algn="ctr">
              <a:lnSpc>
                <a:spcPct val="106000"/>
              </a:lnSpc>
              <a:spcAft>
                <a:spcPts val="770"/>
              </a:spcAft>
            </a:pPr>
            <a:r>
              <a:rPr lang="ru" sz="1800" dirty="0">
                <a:solidFill>
                  <a:srgbClr val="1F4E79"/>
                </a:solidFill>
                <a:latin typeface="Times New Roman"/>
              </a:rPr>
              <a:t>Рейдовый осмотр </a:t>
            </a:r>
            <a:r>
              <a:rPr lang="ru" sz="1800" i="1" dirty="0">
                <a:solidFill>
                  <a:srgbClr val="FF0000"/>
                </a:solidFill>
                <a:latin typeface="Times New Roman"/>
              </a:rPr>
              <a:t>(за исключением СР, УР)</a:t>
            </a:r>
          </a:p>
          <a:p>
            <a:pPr marL="0" marR="0" indent="0" algn="ctr">
              <a:lnSpc>
                <a:spcPct val="106000"/>
              </a:lnSpc>
            </a:pPr>
            <a:r>
              <a:rPr lang="ru" sz="1800" dirty="0">
                <a:solidFill>
                  <a:srgbClr val="1F4E79"/>
                </a:solidFill>
                <a:latin typeface="Times New Roman"/>
              </a:rPr>
              <a:t>Выборочный контроль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491984" y="4547616"/>
            <a:ext cx="2785872" cy="50901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/>
            <a:r>
              <a:rPr lang="ru" sz="1800">
                <a:solidFill>
                  <a:srgbClr val="1F4E79"/>
                </a:solidFill>
                <a:latin typeface="Times New Roman"/>
              </a:rPr>
              <a:t>Инспекционный визит </a:t>
            </a:r>
            <a:r>
              <a:rPr lang="ru" sz="1800" i="1">
                <a:solidFill>
                  <a:srgbClr val="FF0000"/>
                </a:solidFill>
                <a:latin typeface="Times New Roman"/>
              </a:rPr>
              <a:t>(за исключением ЧВР,ВР,ЗР)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45792" y="6108192"/>
            <a:ext cx="1271016" cy="237744"/>
          </a:xfrm>
          <a:prstGeom prst="rect">
            <a:avLst/>
          </a:prstGeom>
          <a:solidFill>
            <a:srgbClr val="5A9BD5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1800">
                <a:solidFill>
                  <a:srgbClr val="FFFFFF"/>
                </a:solidFill>
                <a:latin typeface="Times New Roman"/>
              </a:rPr>
              <a:t>Низкий риск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257288" y="6108192"/>
            <a:ext cx="3020568" cy="23774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ru" sz="1800">
                <a:solidFill>
                  <a:srgbClr val="1F4E79"/>
                </a:solidFill>
                <a:latin typeface="Times New Roman"/>
              </a:rPr>
              <a:t>Плановые КНМ не проводятся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942</Words>
  <Application>Microsoft Office PowerPoint</Application>
  <PresentationFormat>Широкоэкранный</PresentationFormat>
  <Paragraphs>178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осуществления федерального государственного надзора органами Роспотребнадзора в условиях действующего федерального законодательства</dc:title>
  <dc:subject/>
  <dc:creator>Гилёва Мария Александровна</dc:creator>
  <cp:keywords/>
  <cp:lastModifiedBy>Бугреева М.С.</cp:lastModifiedBy>
  <cp:revision>18</cp:revision>
  <dcterms:modified xsi:type="dcterms:W3CDTF">2023-11-10T10:19:43Z</dcterms:modified>
</cp:coreProperties>
</file>